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4" r:id="rId5"/>
    <p:sldId id="305" r:id="rId6"/>
    <p:sldId id="304" r:id="rId7"/>
    <p:sldId id="298" r:id="rId8"/>
    <p:sldId id="301" r:id="rId9"/>
    <p:sldId id="300" r:id="rId10"/>
    <p:sldId id="302" r:id="rId11"/>
    <p:sldId id="303" r:id="rId12"/>
    <p:sldId id="299" r:id="rId13"/>
    <p:sldId id="289" r:id="rId14"/>
  </p:sldIdLst>
  <p:sldSz cx="9144000" cy="5715000" type="screen16x1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9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pos="4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1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Heinonen" initials="KH" lastIdx="1" clrIdx="0">
    <p:extLst>
      <p:ext uri="{19B8F6BF-5375-455C-9EA6-DF929625EA0E}">
        <p15:presenceInfo xmlns:p15="http://schemas.microsoft.com/office/powerpoint/2012/main" userId="S::kimmo.heinonen@theswitch.com::5424ef71-0b47-465f-8f24-3782f7c5de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CFF"/>
    <a:srgbClr val="0056B9"/>
    <a:srgbClr val="CCECFF"/>
    <a:srgbClr val="FFCC99"/>
    <a:srgbClr val="FFCCCC"/>
    <a:srgbClr val="CCCCFF"/>
    <a:srgbClr val="FF0000"/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590"/>
  </p:normalViewPr>
  <p:slideViewPr>
    <p:cSldViewPr snapToGrid="0">
      <p:cViewPr varScale="1">
        <p:scale>
          <a:sx n="52" d="100"/>
          <a:sy n="52" d="100"/>
        </p:scale>
        <p:origin x="907" y="53"/>
      </p:cViewPr>
      <p:guideLst>
        <p:guide orient="horz" pos="439"/>
        <p:guide pos="158"/>
        <p:guide orient="horz" pos="622"/>
        <p:guide pos="4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9"/>
        <p:guide pos="2118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02 - VIPA\002 - PPTX\Source\YASKAWAlogo_blue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807" y="268619"/>
            <a:ext cx="1654303" cy="2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pPr algn="l"/>
            <a:fld id="{6F926140-DF2F-41BF-9709-2FDDAC46F355}" type="datetime4">
              <a:rPr lang="en-US" sz="1000">
                <a:solidFill>
                  <a:schemeClr val="tx2"/>
                </a:solidFill>
              </a:rPr>
              <a:t>February 25, 2019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A2129BC6-E22B-4543-ADA6-2EEE5BA4C9FE}" type="slidenum">
              <a:rPr lang="en-US" sz="1000">
                <a:solidFill>
                  <a:schemeClr val="tx2"/>
                </a:solidFill>
              </a:r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9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25475"/>
            <a:ext cx="6070600" cy="3794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2" tIns="45721" rIns="91442" bIns="457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65754" y="4486942"/>
            <a:ext cx="6066167" cy="4864169"/>
          </a:xfrm>
          <a:prstGeom prst="rect">
            <a:avLst/>
          </a:prstGeom>
        </p:spPr>
        <p:txBody>
          <a:bodyPr vert="horz" lIns="91442" tIns="45721" rIns="91442" bIns="45721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Picture 2" descr="I:\02 - VIPA\002 - PPTX\Source\YASKAWAlogo_blue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07" y="268619"/>
            <a:ext cx="1654303" cy="2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umsplatzhalter 1"/>
          <p:cNvSpPr>
            <a:spLocks noGrp="1"/>
          </p:cNvSpPr>
          <p:nvPr>
            <p:ph type="dt" sz="quarter" idx="1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fld id="{6F926140-DF2F-41BF-9709-2FDDAC46F355}" type="datetime4">
              <a:rPr lang="en-US" sz="1000" smtClean="0"/>
              <a:pPr algn="l"/>
              <a:t>February 25, 2019</a:t>
            </a:fld>
            <a:endParaRPr lang="en-US" sz="100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129BC6-E22B-4543-ADA6-2EEE5BA4C9FE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919012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87313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184150" indent="-96838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271463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358775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444500" indent="-85725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February 25, 2019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/>
              <a:pPr/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90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BDDFA-8E7D-BC46-9F97-F0D982205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10" t="15430" r="1267" b="11289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53023" y="988828"/>
            <a:ext cx="4636641" cy="2148072"/>
          </a:xfrm>
        </p:spPr>
        <p:txBody>
          <a:bodyPr anchor="b"/>
          <a:lstStyle>
            <a:lvl1pPr algn="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0140" y="4648422"/>
            <a:ext cx="6479523" cy="61401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</a:t>
            </a:r>
            <a:r>
              <a:rPr lang="de-DE" err="1"/>
              <a:t>subtitle</a:t>
            </a:r>
            <a:r>
              <a:rPr lang="de-DE"/>
              <a:t> style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51323" y="5336474"/>
            <a:ext cx="2138362" cy="296137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07.02.2017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2457336" y="5484543"/>
            <a:ext cx="5532544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>
                <a:solidFill>
                  <a:schemeClr val="bg1"/>
                </a:solidFill>
              </a:rPr>
              <a:t>© 2018 YASKAWA  </a:t>
            </a:r>
            <a:r>
              <a:rPr lang="en-GB" sz="600">
                <a:solidFill>
                  <a:schemeClr val="bg1"/>
                </a:solidFill>
              </a:rPr>
              <a:t>CONFIDENTIAL INFORMATION   ALL RIGHTS RESERVED</a:t>
            </a:r>
          </a:p>
        </p:txBody>
      </p:sp>
      <p:pic>
        <p:nvPicPr>
          <p:cNvPr id="13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5" y="274439"/>
            <a:ext cx="1872000" cy="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" y="3352800"/>
            <a:ext cx="9143998" cy="2362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0005" y="4342209"/>
            <a:ext cx="7963870" cy="61401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Edit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styles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80005" y="3613801"/>
            <a:ext cx="7963870" cy="728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51" y="325809"/>
            <a:ext cx="1763718" cy="268814"/>
          </a:xfrm>
          <a:prstGeom prst="rect">
            <a:avLst/>
          </a:prstGeom>
        </p:spPr>
      </p:pic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7092280" y="5432877"/>
            <a:ext cx="127939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903FD-EB37-4392-80AC-75476C3DFBD3}" type="datetime4">
              <a:rPr lang="en-US" sz="600" smtClean="0"/>
              <a:t>February 25, 2019</a:t>
            </a:fld>
            <a:endParaRPr lang="en-US" sz="6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357689" y="5432877"/>
            <a:ext cx="211917" cy="288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800">
                <a:solidFill>
                  <a:schemeClr val="bg1"/>
                </a:solidFill>
                <a:latin typeface="+mj-lt"/>
              </a:rPr>
              <a:t>|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oliennummernplatzhalter 11"/>
          <p:cNvSpPr txBox="1">
            <a:spLocks/>
          </p:cNvSpPr>
          <p:nvPr userDrawn="1"/>
        </p:nvSpPr>
        <p:spPr>
          <a:xfrm>
            <a:off x="8517345" y="5432877"/>
            <a:ext cx="45538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C8D82-9DDC-4B67-8CB1-AA6211CA4A34}" type="slidenum">
              <a:rPr lang="en-US" sz="6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5798" y="696397"/>
            <a:ext cx="8635736" cy="464466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 PICTUR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797" y="110067"/>
            <a:ext cx="8646743" cy="54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I:\02 - VIPA\002 - PPTX\Source\YASKAWAlogo_blue(1)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467" y="2706842"/>
            <a:ext cx="2109063" cy="321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072567" y="5086431"/>
            <a:ext cx="3016250" cy="3445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ja-JP" sz="1200"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fr-FR" altLang="ja-JP" sz="1200">
                <a:latin typeface="Arial" panose="020B0604020202020204" pitchFamily="34" charset="0"/>
                <a:cs typeface="Arial" panose="020B0604020202020204" pitchFamily="34" charset="0"/>
              </a:rPr>
              <a:t> YASKAWA</a:t>
            </a:r>
            <a:endParaRPr lang="en-US" altLang="ja-JP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2909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8334" y="5432877"/>
            <a:ext cx="9152333" cy="283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5797" y="110067"/>
            <a:ext cx="864674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master</a:t>
            </a:r>
            <a:r>
              <a:rPr lang="de-DE" noProof="0"/>
              <a:t> title style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5798" y="690342"/>
            <a:ext cx="8635736" cy="465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2" name="図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22" y="5490573"/>
            <a:ext cx="871392" cy="1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7092280" y="5432877"/>
            <a:ext cx="127939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903FD-EB37-4392-80AC-75476C3DFBD3}" type="datetime4">
              <a:rPr lang="en-US" sz="600" smtClean="0"/>
              <a:t>February 25, 2019</a:t>
            </a:fld>
            <a:endParaRPr lang="en-US" sz="60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357689" y="5432877"/>
            <a:ext cx="211917" cy="288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800">
                <a:solidFill>
                  <a:schemeClr val="bg1"/>
                </a:solidFill>
                <a:latin typeface="+mj-lt"/>
              </a:rPr>
              <a:t>|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liennummernplatzhalter 11"/>
          <p:cNvSpPr txBox="1">
            <a:spLocks/>
          </p:cNvSpPr>
          <p:nvPr userDrawn="1"/>
        </p:nvSpPr>
        <p:spPr>
          <a:xfrm>
            <a:off x="8517345" y="5432877"/>
            <a:ext cx="45538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C8D82-9DDC-4B67-8CB1-AA6211CA4A34}" type="slidenum">
              <a:rPr lang="en-US" sz="600" smtClean="0"/>
              <a:pPr/>
              <a:t>‹#›</a:t>
            </a:fld>
            <a:endParaRPr lang="en-US"/>
          </a:p>
        </p:txBody>
      </p:sp>
      <p:sp>
        <p:nvSpPr>
          <p:cNvPr id="7" name="Textfeld 6"/>
          <p:cNvSpPr txBox="1"/>
          <p:nvPr userDrawn="1"/>
        </p:nvSpPr>
        <p:spPr>
          <a:xfrm>
            <a:off x="1583739" y="5484543"/>
            <a:ext cx="420351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600" b="1">
                <a:solidFill>
                  <a:prstClr val="white"/>
                </a:solidFill>
              </a:rPr>
              <a:t>© 2018 YASKAWA   </a:t>
            </a:r>
            <a:r>
              <a:rPr lang="en-GB" sz="600">
                <a:solidFill>
                  <a:prstClr val="white"/>
                </a:solidFill>
              </a:rPr>
              <a:t>CONFIDENTIAL INFORMATION   ALL RIGHTS RESERVED</a:t>
            </a:r>
            <a:endParaRPr lang="en-US" sz="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54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904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88900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904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2678" y="1212253"/>
            <a:ext cx="5047007" cy="2148072"/>
          </a:xfrm>
        </p:spPr>
        <p:txBody>
          <a:bodyPr anchor="ctr"/>
          <a:lstStyle/>
          <a:p>
            <a:br>
              <a:rPr lang="en-US" dirty="0"/>
            </a:br>
            <a:r>
              <a:rPr lang="en-US" sz="1800" b="0" dirty="0"/>
              <a:t>YASKAWA Environmental energy</a:t>
            </a:r>
            <a:br>
              <a:rPr lang="en-US" sz="2000" b="0" dirty="0"/>
            </a:br>
            <a:r>
              <a:rPr lang="en-US" sz="2400" b="0" dirty="0"/>
              <a:t>MEGATRENDS IN </a:t>
            </a:r>
            <a:r>
              <a:rPr lang="en-US" sz="2400" b="0" dirty="0" err="1"/>
              <a:t>MArine</a:t>
            </a:r>
            <a:r>
              <a:rPr lang="en-US" sz="2400" b="0" dirty="0"/>
              <a:t> – 2019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45193" y="3930952"/>
            <a:ext cx="6544492" cy="79236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Ville </a:t>
            </a:r>
            <a:r>
              <a:rPr lang="en-US" sz="1400" dirty="0" err="1"/>
              <a:t>Parpala</a:t>
            </a:r>
            <a:endParaRPr lang="en-US" sz="1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, Date</a:t>
            </a:r>
          </a:p>
        </p:txBody>
      </p:sp>
    </p:spTree>
    <p:extLst>
      <p:ext uri="{BB962C8B-B14F-4D97-AF65-F5344CB8AC3E}">
        <p14:creationId xmlns:p14="http://schemas.microsoft.com/office/powerpoint/2010/main" val="41223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05276-E605-424F-98BF-B2E58D5C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315"/>
            <a:ext cx="5981700" cy="3448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ACAEA-A491-49A7-BE22-A32AAC2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" y="284635"/>
            <a:ext cx="9021102" cy="540000"/>
          </a:xfrm>
        </p:spPr>
        <p:txBody>
          <a:bodyPr/>
          <a:lstStyle/>
          <a:p>
            <a:r>
              <a:rPr lang="en-US" sz="3000" dirty="0">
                <a:cs typeface="Arial"/>
              </a:rPr>
              <a:t>MEGATRENDS IN MARINE – 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F3E60D-CD6B-476C-8053-4F888252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768" y="824635"/>
            <a:ext cx="4483769" cy="27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CA240-54AE-4A26-AFF6-0C41E5F3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043" y="2899265"/>
            <a:ext cx="3845957" cy="25311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6BEC4A-C36B-4432-B1EB-A0ACD737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24635"/>
            <a:ext cx="5623235" cy="3180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ACAEA-A491-49A7-BE22-A32AAC2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" y="284635"/>
            <a:ext cx="9021102" cy="540000"/>
          </a:xfrm>
        </p:spPr>
        <p:txBody>
          <a:bodyPr/>
          <a:lstStyle/>
          <a:p>
            <a:r>
              <a:rPr lang="en-US" sz="3000" dirty="0">
                <a:cs typeface="Arial"/>
              </a:rPr>
              <a:t>MEGATRENDS IN MARINE – 2019</a:t>
            </a:r>
          </a:p>
        </p:txBody>
      </p:sp>
    </p:spTree>
    <p:extLst>
      <p:ext uri="{BB962C8B-B14F-4D97-AF65-F5344CB8AC3E}">
        <p14:creationId xmlns:p14="http://schemas.microsoft.com/office/powerpoint/2010/main" val="4292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CAEA-A491-49A7-BE22-A32AAC2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" y="284635"/>
            <a:ext cx="9021102" cy="540000"/>
          </a:xfrm>
        </p:spPr>
        <p:txBody>
          <a:bodyPr/>
          <a:lstStyle/>
          <a:p>
            <a:r>
              <a:rPr lang="en-US" sz="3000" dirty="0">
                <a:cs typeface="Arial"/>
              </a:rPr>
              <a:t>MEGATRENDS IN MARINE –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987D-C3E3-41BA-AC8D-94470E85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87670"/>
            <a:ext cx="8332894" cy="43536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Regulation deadlines approaching soon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 	Growing urge to decarbonize our world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Pressure to boost profitability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Stronger need for flexibility to future-proof vessels</a:t>
            </a:r>
          </a:p>
        </p:txBody>
      </p:sp>
    </p:spTree>
    <p:extLst>
      <p:ext uri="{BB962C8B-B14F-4D97-AF65-F5344CB8AC3E}">
        <p14:creationId xmlns:p14="http://schemas.microsoft.com/office/powerpoint/2010/main" val="35146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CAEA-A491-49A7-BE22-A32AAC2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" y="284635"/>
            <a:ext cx="9021102" cy="540000"/>
          </a:xfrm>
        </p:spPr>
        <p:txBody>
          <a:bodyPr/>
          <a:lstStyle/>
          <a:p>
            <a:r>
              <a:rPr lang="en-US" sz="3000" dirty="0" err="1">
                <a:cs typeface="Arial"/>
              </a:rPr>
              <a:t>hYDROGEN</a:t>
            </a:r>
            <a:r>
              <a:rPr lang="en-US" sz="3000" dirty="0">
                <a:cs typeface="Arial"/>
              </a:rPr>
              <a:t> AS AN alternative 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987D-C3E3-41BA-AC8D-94470E85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87670"/>
            <a:ext cx="8332894" cy="43536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Renewables are attracting ever increasing interest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 	Hydrogen has risen high on the radar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Can be a carbon-neutral fuel, effectively emissions-free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Can be combined with battery and hybrid systems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noProof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7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96EA-304B-4557-9A94-244568D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284634"/>
            <a:ext cx="8646743" cy="540000"/>
          </a:xfrm>
        </p:spPr>
        <p:txBody>
          <a:bodyPr/>
          <a:lstStyle/>
          <a:p>
            <a:r>
              <a:rPr lang="en-US" sz="3200" dirty="0"/>
              <a:t>Powering the growth of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D09D-510B-4D2F-B269-ECE18E0D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94" y="794010"/>
            <a:ext cx="8403024" cy="464466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Our response is a tailored solution in response to needs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Ideal for a mix of fossil-based or renewable fuels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Diesel electric, hybrid and fully electric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More than a decade of robust marine-specific solutions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noProof="1">
                <a:cs typeface="Arial"/>
              </a:rPr>
              <a:t>•	We work with our partners to empower them to succeed!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noProof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9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96EA-304B-4557-9A94-244568D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284634"/>
            <a:ext cx="8646743" cy="540000"/>
          </a:xfrm>
        </p:spPr>
        <p:txBody>
          <a:bodyPr/>
          <a:lstStyle/>
          <a:p>
            <a:r>
              <a:rPr lang="en-US" sz="3200" dirty="0"/>
              <a:t>INTRODUCING: Poseidon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D09D-510B-4D2F-B269-ECE18E0D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94" y="794010"/>
            <a:ext cx="8059656" cy="4644669"/>
          </a:xfrm>
        </p:spPr>
        <p:txBody>
          <a:bodyPr>
            <a:noAutofit/>
          </a:bodyPr>
          <a:lstStyle/>
          <a:p>
            <a:r>
              <a:rPr lang="en-US" sz="2200" dirty="0"/>
              <a:t>Our entire marine scope is now – Poseidon Power Portfolio</a:t>
            </a:r>
          </a:p>
          <a:p>
            <a:r>
              <a:rPr lang="en-US" sz="2200" dirty="0"/>
              <a:t>Powerful Greek god of oceans and storms</a:t>
            </a:r>
          </a:p>
          <a:p>
            <a:r>
              <a:rPr lang="en-US" sz="2200" dirty="0"/>
              <a:t>We’re a legend with our marine breakthroughs</a:t>
            </a:r>
          </a:p>
          <a:p>
            <a:r>
              <a:rPr lang="en-US" sz="2200" dirty="0"/>
              <a:t>We control the electricity waves for ultimate efficiency</a:t>
            </a:r>
          </a:p>
          <a:p>
            <a:r>
              <a:rPr lang="en-US" sz="2200" dirty="0"/>
              <a:t>We give you future-flexibility to rule the waterways</a:t>
            </a:r>
          </a:p>
          <a:p>
            <a:r>
              <a:rPr lang="en-US" sz="2200" dirty="0"/>
              <a:t>We help you fight to make the seas blue and clean again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i="1" dirty="0"/>
              <a:t>We are your master of DC distribution!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76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8B4FD4-6F29-FF49-ADAF-B111C0FF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49" b="3110"/>
          <a:stretch/>
        </p:blipFill>
        <p:spPr>
          <a:xfrm>
            <a:off x="2944395" y="987425"/>
            <a:ext cx="3784600" cy="4078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696EA-304B-4557-9A94-244568D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284634"/>
            <a:ext cx="8646743" cy="540000"/>
          </a:xfrm>
        </p:spPr>
        <p:txBody>
          <a:bodyPr/>
          <a:lstStyle/>
          <a:p>
            <a:r>
              <a:rPr lang="en-US" sz="3200" dirty="0"/>
              <a:t>INTRODUCING: Poseidon Power</a:t>
            </a:r>
          </a:p>
        </p:txBody>
      </p:sp>
    </p:spTree>
    <p:extLst>
      <p:ext uri="{BB962C8B-B14F-4D97-AF65-F5344CB8AC3E}">
        <p14:creationId xmlns:p14="http://schemas.microsoft.com/office/powerpoint/2010/main" val="17396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96EA-304B-4557-9A94-244568D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284634"/>
            <a:ext cx="8646743" cy="540000"/>
          </a:xfrm>
        </p:spPr>
        <p:txBody>
          <a:bodyPr/>
          <a:lstStyle/>
          <a:p>
            <a:r>
              <a:rPr lang="en-US" sz="3200" dirty="0"/>
              <a:t>POSEIDON POWER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D09D-510B-4D2F-B269-ECE18E0D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94" y="794010"/>
            <a:ext cx="8059656" cy="464466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200" dirty="0"/>
              <a:t>Poseidon DC-Hub</a:t>
            </a:r>
          </a:p>
          <a:p>
            <a:pPr>
              <a:buFontTx/>
              <a:buChar char="-"/>
            </a:pPr>
            <a:r>
              <a:rPr lang="en-US" sz="2200" dirty="0"/>
              <a:t>Poseidon Drive – new generation coming </a:t>
            </a:r>
          </a:p>
          <a:p>
            <a:pPr>
              <a:buFontTx/>
              <a:buChar char="-"/>
            </a:pPr>
            <a:r>
              <a:rPr lang="en-US" sz="2200" dirty="0"/>
              <a:t>Electronic Bus Link (EBL) – isolates faults in microseconds</a:t>
            </a:r>
          </a:p>
          <a:p>
            <a:pPr>
              <a:buFontTx/>
              <a:buChar char="-"/>
            </a:pPr>
            <a:r>
              <a:rPr lang="en-US" sz="2200" dirty="0"/>
              <a:t>Yaskawa range of inverters </a:t>
            </a:r>
          </a:p>
          <a:p>
            <a:pPr>
              <a:buFontTx/>
              <a:buChar char="-"/>
            </a:pPr>
            <a:r>
              <a:rPr lang="en-US" sz="2200" dirty="0"/>
              <a:t>Permanent magnet shaft generators </a:t>
            </a:r>
          </a:p>
          <a:p>
            <a:pPr>
              <a:buFontTx/>
              <a:buChar char="-"/>
            </a:pPr>
            <a:r>
              <a:rPr lang="en-US" sz="2200" dirty="0"/>
              <a:t>Permanent magnet propulsion machines </a:t>
            </a:r>
          </a:p>
          <a:p>
            <a:pPr>
              <a:buFontTx/>
              <a:buChar char="-"/>
            </a:pPr>
            <a:r>
              <a:rPr lang="en-US" sz="2200" dirty="0"/>
              <a:t>Permanent magnet machine auxiliaries (pumps, fans &amp; more)</a:t>
            </a:r>
          </a:p>
          <a:p>
            <a:pPr marL="0" indent="0">
              <a:buNone/>
            </a:pPr>
            <a:r>
              <a:rPr lang="en-US" sz="2200" b="1" i="1" dirty="0"/>
              <a:t>Let us tell you more! 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53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YASKAWA Europe 2018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6B9"/>
      </a:accent1>
      <a:accent2>
        <a:srgbClr val="C8D2E8"/>
      </a:accent2>
      <a:accent3>
        <a:srgbClr val="878787"/>
      </a:accent3>
      <a:accent4>
        <a:srgbClr val="C8D2E8"/>
      </a:accent4>
      <a:accent5>
        <a:srgbClr val="005091"/>
      </a:accent5>
      <a:accent6>
        <a:srgbClr val="0056B9"/>
      </a:accent6>
      <a:hlink>
        <a:srgbClr val="0056B9"/>
      </a:hlink>
      <a:folHlink>
        <a:srgbClr val="0056B9"/>
      </a:folHlink>
    </a:clrScheme>
    <a:fontScheme name="YASKAWA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YASKAWA+VIPA 2017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091"/>
      </a:accent1>
      <a:accent2>
        <a:srgbClr val="999A98"/>
      </a:accent2>
      <a:accent3>
        <a:srgbClr val="67BCBE"/>
      </a:accent3>
      <a:accent4>
        <a:srgbClr val="A9B6D1"/>
      </a:accent4>
      <a:accent5>
        <a:srgbClr val="C0C1BF"/>
      </a:accent5>
      <a:accent6>
        <a:srgbClr val="141313"/>
      </a:accent6>
      <a:hlink>
        <a:srgbClr val="0056B9"/>
      </a:hlink>
      <a:folHlink>
        <a:srgbClr val="005091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YASKAWA+VIPA 2017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091"/>
      </a:accent1>
      <a:accent2>
        <a:srgbClr val="999A98"/>
      </a:accent2>
      <a:accent3>
        <a:srgbClr val="67BCBE"/>
      </a:accent3>
      <a:accent4>
        <a:srgbClr val="A9B6D1"/>
      </a:accent4>
      <a:accent5>
        <a:srgbClr val="C0C1BF"/>
      </a:accent5>
      <a:accent6>
        <a:srgbClr val="141313"/>
      </a:accent6>
      <a:hlink>
        <a:srgbClr val="0056B9"/>
      </a:hlink>
      <a:folHlink>
        <a:srgbClr val="005091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witch document" ma:contentTypeID="0x01010077A31CBE270CCF4987A40E8C0B1C2C3B00CB7ADFB9241BC14DAB0293021237F1B0" ma:contentTypeVersion="12" ma:contentTypeDescription="This document type is for all the Switch documents." ma:contentTypeScope="" ma:versionID="d06280c3d4d709db377334cd9dd1bbf7">
  <xsd:schema xmlns:xsd="http://www.w3.org/2001/XMLSchema" xmlns:xs="http://www.w3.org/2001/XMLSchema" xmlns:p="http://schemas.microsoft.com/office/2006/metadata/properties" xmlns:ns2="a6e7640d-6e39-49f4-98c1-0c271c6b6cad" xmlns:ns3="a8df9306-6b33-4839-99db-c09683c2e982" xmlns:ns4="59196a35-cde4-4347-ad03-e623707833fe" targetNamespace="http://schemas.microsoft.com/office/2006/metadata/properties" ma:root="true" ma:fieldsID="ebdcdeb67e7c840672bb216df1b9c29c" ns2:_="" ns3:_="" ns4:_="">
    <xsd:import namespace="a6e7640d-6e39-49f4-98c1-0c271c6b6cad"/>
    <xsd:import namespace="a8df9306-6b33-4839-99db-c09683c2e982"/>
    <xsd:import namespace="59196a35-cde4-4347-ad03-e623707833f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i42a266bdba447d4af456f06296624d0" minOccurs="0"/>
                <xsd:element ref="ns2:efc3e9136d784081b26531902519d03b" minOccurs="0"/>
                <xsd:element ref="ns2:Show_x0020_in_x0020_newest_x0020_files" minOccurs="0"/>
                <xsd:element ref="ns3:SharedWithUsers" minOccurs="0"/>
                <xsd:element ref="ns3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640d-6e39-49f4-98c1-0c271c6b6ca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db0ebb66-eb66-4326-adc9-970a3635f1ec}" ma:internalName="TaxCatchAll" ma:showField="CatchAllData" ma:web="a6e7640d-6e39-49f4-98c1-0c271c6b6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db0ebb66-eb66-4326-adc9-970a3635f1ec}" ma:internalName="TaxCatchAllLabel" ma:readOnly="true" ma:showField="CatchAllDataLabel" ma:web="a6e7640d-6e39-49f4-98c1-0c271c6b6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42a266bdba447d4af456f06296624d0" ma:index="10" nillable="true" ma:taxonomy="true" ma:internalName="i42a266bdba447d4af456f06296624d0" ma:taxonomyFieldName="Switch_x0020_doctype" ma:displayName="Switch doctype" ma:default="" ma:fieldId="{242a266b-dba4-47d4-af45-6f06296624d0}" ma:sspId="eb037885-2fd0-481d-8ca9-fd9b65d6356d" ma:termSetId="a47eb434-e6dd-4f80-9928-256e75fd5c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fc3e9136d784081b26531902519d03b" ma:index="12" nillable="true" ma:taxonomy="true" ma:internalName="efc3e9136d784081b26531902519d03b" ma:taxonomyFieldName="Switch_x0020_keyword" ma:displayName="Switch keyword" ma:default="" ma:fieldId="{efc3e913-6d78-4081-b265-31902519d03b}" ma:taxonomyMulti="true" ma:sspId="eb037885-2fd0-481d-8ca9-fd9b65d6356d" ma:termSetId="c7759224-dbe6-48a0-a8f5-a3d20fda80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ow_x0020_in_x0020_newest_x0020_files" ma:index="14" nillable="true" ma:displayName="Show in newest files" ma:default="0" ma:description="Show this file in frontpage newest documents" ma:internalName="Show_x0020_in_x0020_newest_x0020_files">
      <xsd:simpleType>
        <xsd:restriction base="dms:Boolean"/>
      </xsd:simple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f9306-6b33-4839-99db-c09683c2e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6" nillable="true" ma:displayName="Sharing Hint Hash" ma:internalName="SharingHintHash" ma:readOnly="true">
      <xsd:simpleType>
        <xsd:restriction base="dms:Text"/>
      </xsd:simpleType>
    </xsd:element>
    <xsd:element name="LastSharedByUser" ma:index="18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9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6a35-cde4-4347-ad03-e62370783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c3e9136d784081b26531902519d03b xmlns="a6e7640d-6e39-49f4-98c1-0c271c6b6cad">
      <Terms xmlns="http://schemas.microsoft.com/office/infopath/2007/PartnerControls"/>
    </efc3e9136d784081b26531902519d03b>
    <Show_x0020_in_x0020_newest_x0020_files xmlns="a6e7640d-6e39-49f4-98c1-0c271c6b6cad">false</Show_x0020_in_x0020_newest_x0020_files>
    <TaxCatchAll xmlns="a6e7640d-6e39-49f4-98c1-0c271c6b6cad"/>
    <i42a266bdba447d4af456f06296624d0 xmlns="a6e7640d-6e39-49f4-98c1-0c271c6b6cad">
      <Terms xmlns="http://schemas.microsoft.com/office/infopath/2007/PartnerControls"/>
    </i42a266bdba447d4af456f06296624d0>
  </documentManagement>
</p:properties>
</file>

<file path=customXml/itemProps1.xml><?xml version="1.0" encoding="utf-8"?>
<ds:datastoreItem xmlns:ds="http://schemas.openxmlformats.org/officeDocument/2006/customXml" ds:itemID="{C4097490-5EF5-4BBD-B4E6-08BF881C9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17311-7E37-4AE0-9F43-C0498724B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7640d-6e39-49f4-98c1-0c271c6b6cad"/>
    <ds:schemaRef ds:uri="a8df9306-6b33-4839-99db-c09683c2e982"/>
    <ds:schemaRef ds:uri="59196a35-cde4-4347-ad03-e62370783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FFCEC-1FB3-4427-8DDD-E6EEA1B8D874}">
  <ds:schemaRefs>
    <ds:schemaRef ds:uri="http://purl.org/dc/elements/1.1/"/>
    <ds:schemaRef ds:uri="http://schemas.microsoft.com/office/2006/metadata/properties"/>
    <ds:schemaRef ds:uri="59196a35-cde4-4347-ad03-e623707833fe"/>
    <ds:schemaRef ds:uri="http://schemas.openxmlformats.org/package/2006/metadata/core-properties"/>
    <ds:schemaRef ds:uri="a6e7640d-6e39-49f4-98c1-0c271c6b6cad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8df9306-6b33-4839-99db-c09683c2e98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154</Words>
  <Application>Microsoft Office PowerPoint</Application>
  <PresentationFormat>On-screen Show (16:10)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Office-Design</vt:lpstr>
      <vt:lpstr> YASKAWA Environmental energy MEGATRENDS IN MArine – 2019</vt:lpstr>
      <vt:lpstr>MEGATRENDS IN MARINE – 2019</vt:lpstr>
      <vt:lpstr>MEGATRENDS IN MARINE – 2019</vt:lpstr>
      <vt:lpstr>MEGATRENDS IN MARINE – 2019</vt:lpstr>
      <vt:lpstr>hYDROGEN AS AN alternative fuel</vt:lpstr>
      <vt:lpstr>Powering the growth of partners</vt:lpstr>
      <vt:lpstr>INTRODUCING: Poseidon Power</vt:lpstr>
      <vt:lpstr>INTRODUCING: Poseidon Power</vt:lpstr>
      <vt:lpstr>POSEIDON POWER PORTFOLIO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YASKAWA Europe Template 2018</dc:title>
  <dc:creator>Armin Schlenk</dc:creator>
  <cp:lastModifiedBy>Ville Parpala</cp:lastModifiedBy>
  <cp:revision>102</cp:revision>
  <dcterms:modified xsi:type="dcterms:W3CDTF">2019-02-25T12:21:14Z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0x01010077A31CBE270CCF4987A40E8C0B1C2C3B00CB7ADFB9241BC14DAB0293021237F1B0</vt:lpwstr>
  </property>
  <property fmtid="{D5CDD505-2E9C-101B-9397-08002B2CF9AE}" pid="3" name="Switch keyword">
    <vt:lpwstr/>
  </property>
  <property fmtid="{D5CDD505-2E9C-101B-9397-08002B2CF9AE}" pid="4" name="Switch doctype">
    <vt:lpwstr/>
  </property>
</Properties>
</file>